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1" r:id="rId3"/>
    <p:sldId id="283" r:id="rId4"/>
    <p:sldId id="272" r:id="rId5"/>
    <p:sldId id="274" r:id="rId6"/>
    <p:sldId id="279" r:id="rId7"/>
    <p:sldId id="280" r:id="rId8"/>
    <p:sldId id="281" r:id="rId9"/>
    <p:sldId id="282" r:id="rId10"/>
    <p:sldId id="284" r:id="rId11"/>
    <p:sldId id="290" r:id="rId12"/>
    <p:sldId id="303" r:id="rId13"/>
    <p:sldId id="306" r:id="rId14"/>
    <p:sldId id="307" r:id="rId15"/>
    <p:sldId id="310" r:id="rId16"/>
    <p:sldId id="305" r:id="rId17"/>
    <p:sldId id="311" r:id="rId18"/>
    <p:sldId id="312" r:id="rId19"/>
    <p:sldId id="313" r:id="rId20"/>
    <p:sldId id="314" r:id="rId21"/>
    <p:sldId id="298" r:id="rId22"/>
    <p:sldId id="291" r:id="rId23"/>
    <p:sldId id="292" r:id="rId24"/>
    <p:sldId id="293" r:id="rId25"/>
    <p:sldId id="294" r:id="rId26"/>
    <p:sldId id="295" r:id="rId27"/>
    <p:sldId id="309" r:id="rId28"/>
    <p:sldId id="300" r:id="rId29"/>
    <p:sldId id="296" r:id="rId30"/>
    <p:sldId id="287" r:id="rId31"/>
    <p:sldId id="278" r:id="rId32"/>
    <p:sldId id="297" r:id="rId33"/>
    <p:sldId id="299" r:id="rId34"/>
    <p:sldId id="315" r:id="rId35"/>
    <p:sldId id="302" r:id="rId36"/>
    <p:sldId id="308" r:id="rId37"/>
    <p:sldId id="301" r:id="rId38"/>
    <p:sldId id="316" r:id="rId39"/>
    <p:sldId id="277" r:id="rId40"/>
    <p:sldId id="270" r:id="rId41"/>
    <p:sldId id="273" r:id="rId42"/>
    <p:sldId id="286" r:id="rId43"/>
    <p:sldId id="288" r:id="rId44"/>
    <p:sldId id="2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234" y="9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libraries like </a:t>
            </a:r>
            <a:r>
              <a:rPr lang="en-US" dirty="0" err="1"/>
              <a:t>PlatyPS</a:t>
            </a:r>
            <a:r>
              <a:rPr lang="en-US" dirty="0"/>
              <a:t> to generate external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Spellcheck can be especially important in highly visible open-source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certain people should </a:t>
            </a:r>
            <a:r>
              <a:rPr lang="en-US"/>
              <a:t>be allowed </a:t>
            </a:r>
            <a:r>
              <a:rPr lang="en-US" dirty="0"/>
              <a:t>to publish </a:t>
            </a:r>
            <a:r>
              <a:rPr lang="en-US"/>
              <a:t>new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know which git commit corresponds to a published 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62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love checklists because it means I can automate them.</a:t>
            </a:r>
          </a:p>
          <a:p>
            <a:r>
              <a:rPr lang="en-US" dirty="0"/>
              <a:t>- Not everything can be automated or enforced with a script though, or it doesn’t necessarily lead us to best practices.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Accidentally manually publish a feature branch instead of the main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Actions sometimes get updated or deprecated and break your pipeline.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Modules have a bit of extra overhead, like the manifest file.</a:t>
            </a:r>
          </a:p>
          <a:p>
            <a:r>
              <a:rPr lang="en-US" dirty="0"/>
              <a:t>Good candidates for converting scripts to modules:</a:t>
            </a:r>
          </a:p>
          <a:p>
            <a:r>
              <a:rPr lang="en-US" dirty="0"/>
              <a:t>- Scripts that you find yourself and your team using all of the time or commonly sharing with others</a:t>
            </a:r>
          </a:p>
          <a:p>
            <a:r>
              <a:rPr lang="en-US" dirty="0"/>
              <a:t>- Scripts that are made up of many different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Ideally you store the API key (or user credentials) in a key vault or password manager to share with team members; very likely it ends up in a local txt file on their machines or shared in plain text over Slack.</a:t>
            </a:r>
          </a:p>
          <a:p>
            <a:r>
              <a:rPr lang="en-US" dirty="0"/>
              <a:t>- Please do not store the API key in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gif"/><Relationship Id="rId4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  <p:pic>
        <p:nvPicPr>
          <p:cNvPr id="29" name="Picture 28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D696F39C-935C-CEE1-18F8-7198B055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09" y="4756600"/>
            <a:ext cx="422043" cy="3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A980-2A94-6535-538B-F5023AE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A15536-5EB6-A202-F33F-8F8351B9BE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Oops, only I have the API key</a:t>
            </a:r>
          </a:p>
        </p:txBody>
      </p:sp>
      <p:pic>
        <p:nvPicPr>
          <p:cNvPr id="3" name="Picture 2" descr="A person holding cards and a can of beer&#10;&#10;Description automatically generated">
            <a:extLst>
              <a:ext uri="{FF2B5EF4-FFF2-40B4-BE49-F238E27FC236}">
                <a16:creationId xmlns:a16="http://schemas.microsoft.com/office/drawing/2014/main" id="{D6F9B9C4-B5C6-3D7F-7E3C-BF2504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51" y="1710228"/>
            <a:ext cx="5022297" cy="49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2687-4E72-3547-CA9E-0A0643C9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7EA222-4599-73AE-47B5-12CE1496D70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Time for deployment instructions</a:t>
            </a:r>
          </a:p>
        </p:txBody>
      </p:sp>
      <p:pic>
        <p:nvPicPr>
          <p:cNvPr id="3" name="Picture 2" descr="A cartoon of a person holding a paper and a dog&#10;&#10;Description automatically generated">
            <a:extLst>
              <a:ext uri="{FF2B5EF4-FFF2-40B4-BE49-F238E27FC236}">
                <a16:creationId xmlns:a16="http://schemas.microsoft.com/office/drawing/2014/main" id="{5BB446DD-FD71-3F95-56DF-EBE6E5D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11" y="1710228"/>
            <a:ext cx="3867888" cy="5070297"/>
          </a:xfrm>
          <a:prstGeom prst="rect">
            <a:avLst/>
          </a:prstGeom>
        </p:spPr>
      </p:pic>
      <p:pic>
        <p:nvPicPr>
          <p:cNvPr id="7" name="Picture 6" descr="A hammer stuck in a box&#10;&#10;Description automatically generated">
            <a:extLst>
              <a:ext uri="{FF2B5EF4-FFF2-40B4-BE49-F238E27FC236}">
                <a16:creationId xmlns:a16="http://schemas.microsoft.com/office/drawing/2014/main" id="{68A9C978-D113-46D5-EEA3-1BBF2237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39" y="171022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BC34-98AB-F658-83CE-3F8AF435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2AD65-B053-8E79-539B-01648C8662E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Regenerate documentation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036E32-657C-215B-3638-D03B050C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65" y="1710228"/>
            <a:ext cx="6619269" cy="4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B35-396F-AA18-187B-0B8F59EE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EF3B-4EA5-94A2-3592-4315910F9CF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Spellcheck code and docs</a:t>
            </a:r>
          </a:p>
        </p:txBody>
      </p:sp>
      <p:pic>
        <p:nvPicPr>
          <p:cNvPr id="3" name="Picture 2" descr="A person wearing glasses and a red jacket&#10;&#10;Description automatically generated">
            <a:extLst>
              <a:ext uri="{FF2B5EF4-FFF2-40B4-BE49-F238E27FC236}">
                <a16:creationId xmlns:a16="http://schemas.microsoft.com/office/drawing/2014/main" id="{876BA4CE-9ECC-8FDA-6715-0D9EF41D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9" y="1710228"/>
            <a:ext cx="7421581" cy="49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B60E-79B9-F0CA-A888-F95CB72D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8174D-24DD-7D8E-4D6C-66B2AC352CF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restrict access</a:t>
            </a:r>
          </a:p>
        </p:txBody>
      </p:sp>
      <p:pic>
        <p:nvPicPr>
          <p:cNvPr id="3" name="Picture 2" descr="A person with a face on his head&#10;&#10;Description automatically generated">
            <a:extLst>
              <a:ext uri="{FF2B5EF4-FFF2-40B4-BE49-F238E27FC236}">
                <a16:creationId xmlns:a16="http://schemas.microsoft.com/office/drawing/2014/main" id="{E7A66F3B-EDDE-1E3B-CBED-5A93530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893868"/>
            <a:ext cx="7224617" cy="4661043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528B6214-6444-4C27-95BA-43FFC05D0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" y="2190053"/>
            <a:ext cx="4282507" cy="316608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9025BAC-331B-4EBF-85F1-0E81FA065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7" y="2575184"/>
            <a:ext cx="2414927" cy="1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113C-37A0-CA57-5D0E-5D7B47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925FA-610D-DD3F-BA65-D904EE554B4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Send notifications</a:t>
            </a:r>
          </a:p>
        </p:txBody>
      </p:sp>
      <p:pic>
        <p:nvPicPr>
          <p:cNvPr id="3" name="Picture 2" descr="A toy story character next to a person&#10;&#10;Description automatically generated">
            <a:extLst>
              <a:ext uri="{FF2B5EF4-FFF2-40B4-BE49-F238E27FC236}">
                <a16:creationId xmlns:a16="http://schemas.microsoft.com/office/drawing/2014/main" id="{16FAA753-7322-4602-C113-A58D8062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4" y="1710228"/>
            <a:ext cx="8828635" cy="4741943"/>
          </a:xfrm>
          <a:prstGeom prst="rect">
            <a:avLst/>
          </a:prstGeom>
        </p:spPr>
      </p:pic>
      <p:pic>
        <p:nvPicPr>
          <p:cNvPr id="9" name="Picture 8" descr="A black and white line art of an envelope with a paper&#10;&#10;Description automatically generated">
            <a:extLst>
              <a:ext uri="{FF2B5EF4-FFF2-40B4-BE49-F238E27FC236}">
                <a16:creationId xmlns:a16="http://schemas.microsoft.com/office/drawing/2014/main" id="{8890333D-C699-C721-1BE2-807D17D1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8" y="1957714"/>
            <a:ext cx="2247211" cy="1686706"/>
          </a:xfrm>
          <a:prstGeom prst="rect">
            <a:avLst/>
          </a:prstGeom>
        </p:spPr>
      </p:pic>
      <p:pic>
        <p:nvPicPr>
          <p:cNvPr id="11" name="Picture 10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DF59C106-EE00-501E-CB33-BB50C82D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23" y="1294729"/>
            <a:ext cx="1686706" cy="1686706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0CDE6B8C-E541-9A53-7CDC-8EA431E1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60024" y="3827124"/>
            <a:ext cx="2049098" cy="190585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D6CFC-AAFA-CF9B-F010-CFFD12A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59" y="3966237"/>
            <a:ext cx="1766743" cy="1766743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906FC64-7CF2-C49C-9F67-FFCA76E0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580" y="2918230"/>
            <a:ext cx="2096013" cy="2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95E5-6FF5-7F1F-940E-5C397277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E70A53-241C-FEB5-409C-C09CC3060300}"/>
              </a:ext>
            </a:extLst>
          </p:cNvPr>
          <p:cNvSpPr txBox="1"/>
          <p:nvPr/>
        </p:nvSpPr>
        <p:spPr>
          <a:xfrm>
            <a:off x="1411586" y="879231"/>
            <a:ext cx="969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Tag commit with the version number</a:t>
            </a:r>
          </a:p>
        </p:txBody>
      </p:sp>
      <p:pic>
        <p:nvPicPr>
          <p:cNvPr id="3" name="Picture 2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C9B8E5FC-31DF-8F33-437A-1E820365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8" y="1710228"/>
            <a:ext cx="5423043" cy="49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2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0ECA4-9306-9EC4-7D73-D78A525FA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09230-2151-E1FD-9E22-11FDCFC39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309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069A7B-45CB-4A6A-C1D3-D70E7934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7" y="118611"/>
            <a:ext cx="9205645" cy="59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97FF4-7D47-52D5-6D79-053CC2A2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25FCB-276F-8FF0-B04D-A949F3D1C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1E964-D6EB-F2C7-99B9-B9FA96D0F9F1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5467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PS&gt;</a:t>
            </a:r>
            <a:r>
              <a:rPr lang="en-US" sz="3200" dirty="0">
                <a:solidFill>
                  <a:srgbClr val="FFC000"/>
                </a:solidFill>
              </a:rPr>
              <a:t> See-</a:t>
            </a:r>
            <a:r>
              <a:rPr lang="en-US" sz="3200" dirty="0" err="1">
                <a:solidFill>
                  <a:srgbClr val="FFC000"/>
                </a:solidFill>
              </a:rPr>
              <a:t>CheckList</a:t>
            </a:r>
            <a:r>
              <a:rPr lang="en-US" sz="3200" dirty="0">
                <a:solidFill>
                  <a:srgbClr val="FFC000"/>
                </a:solidFill>
              </a:rPr>
              <a:t> | Write-</a:t>
            </a:r>
            <a:r>
              <a:rPr lang="en-US" sz="3200" dirty="0" err="1">
                <a:solidFill>
                  <a:srgbClr val="FFC000"/>
                </a:solidFill>
              </a:rPr>
              <a:t>AutomationScript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  <p:pic>
        <p:nvPicPr>
          <p:cNvPr id="3" name="Picture 2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45733C3-0518-1EFB-5766-C0012967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73" y="1832831"/>
            <a:ext cx="2787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3" y="1710228"/>
            <a:ext cx="6135194" cy="50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And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7AC65-BA9F-6844-38F4-02F229C1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96" y="238125"/>
            <a:ext cx="4448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your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4352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the main branch</a:t>
            </a:r>
          </a:p>
        </p:txBody>
      </p:sp>
      <p:pic>
        <p:nvPicPr>
          <p:cNvPr id="3" name="Picture 2" descr="A person and person in a car&#10;&#10;Description automatically generated">
            <a:extLst>
              <a:ext uri="{FF2B5EF4-FFF2-40B4-BE49-F238E27FC236}">
                <a16:creationId xmlns:a16="http://schemas.microsoft.com/office/drawing/2014/main" id="{EE6C45A0-E844-80A3-4DD8-BE8558CA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02" y="248720"/>
            <a:ext cx="5239820" cy="64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89D87-5C71-8608-3C1E-416709B45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Get approval</a:t>
            </a:r>
          </a:p>
        </p:txBody>
      </p:sp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D12D-642D-BF08-653B-76263F7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7EE32-F7A2-BB18-8D25-E210189B02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B387C-61AD-5132-39DB-B220D4AFE1F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86465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25FA-3E0F-D7EE-419F-2B7836917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Separate the deployer from the code writer for audits (PCI, SOC, etc.)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30A5-85DC-B338-3BA3-9DC6157E3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5A79F-8CD4-2FF2-37FE-2229F389A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39D17-1E3C-050A-07CE-F310676D8671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5744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Forces good practices:</a:t>
            </a:r>
          </a:p>
          <a:p>
            <a:pPr lvl="1"/>
            <a:r>
              <a:rPr lang="en-US" sz="2800" dirty="0"/>
              <a:t>Version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Only push from the main branch by default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r>
              <a:rPr lang="en-US" sz="3200" dirty="0"/>
              <a:t>Pit of success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EA2EA-6CE4-5465-8CB7-17B6616B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7D349-C1EF-9A41-6B38-1D8B9964C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E18BE-238D-A88D-D946-51434F30E52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66161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D36B-F70D-8B88-7A31-1B71576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8ED37-721F-3771-CE37-A4C6A996D85A}"/>
              </a:ext>
            </a:extLst>
          </p:cNvPr>
          <p:cNvSpPr txBox="1"/>
          <p:nvPr/>
        </p:nvSpPr>
        <p:spPr>
          <a:xfrm>
            <a:off x="1411586" y="879231"/>
            <a:ext cx="717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Testing pipelines can be…..</a:t>
            </a:r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1624779"/>
            <a:ext cx="47625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228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9" y="2787775"/>
            <a:ext cx="2949856" cy="3172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E3DC2-1643-73AE-C6CE-4A8A53E894CD}"/>
              </a:ext>
            </a:extLst>
          </p:cNvPr>
          <p:cNvSpPr txBox="1"/>
          <p:nvPr/>
        </p:nvSpPr>
        <p:spPr>
          <a:xfrm>
            <a:off x="8277781" y="879230"/>
            <a:ext cx="286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frustrating</a:t>
            </a:r>
          </a:p>
        </p:txBody>
      </p:sp>
    </p:spTree>
    <p:extLst>
      <p:ext uri="{BB962C8B-B14F-4D97-AF65-F5344CB8AC3E}">
        <p14:creationId xmlns:p14="http://schemas.microsoft.com/office/powerpoint/2010/main" val="19685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2C45A-1215-3307-4A2B-190591569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82B58C-FD65-CBAD-D8B8-59CFEB5FF77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Which one?</a:t>
            </a:r>
          </a:p>
        </p:txBody>
      </p:sp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1106B9-ED4C-BE60-2EF5-A1CA9C5DD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28" y="246588"/>
            <a:ext cx="4209540" cy="63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09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all sunshine</a:t>
            </a:r>
          </a:p>
        </p:txBody>
      </p:sp>
      <p:pic>
        <p:nvPicPr>
          <p:cNvPr id="10" name="Picture 9" descr="A cloud with binary code in the sky&#10;&#10;Description automatically generated">
            <a:extLst>
              <a:ext uri="{FF2B5EF4-FFF2-40B4-BE49-F238E27FC236}">
                <a16:creationId xmlns:a16="http://schemas.microsoft.com/office/drawing/2014/main" id="{6237A3EB-8175-1119-E87C-F80F197E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20" y="1638309"/>
            <a:ext cx="5932360" cy="50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7579-2BCE-FED2-6553-0AA3F6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A90C0-8AF0-EC04-46B1-82A899340C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41E64-4675-D837-7E94-3BBBD889BE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9482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3"/>
            <a:ext cx="5788438" cy="3986576"/>
          </a:xfrm>
        </p:spPr>
        <p:txBody>
          <a:bodyPr/>
          <a:lstStyle/>
          <a:p>
            <a:r>
              <a:rPr lang="en-US" sz="3200" dirty="0"/>
              <a:t>A list of all the reasons why to use pipelines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  <p:pic>
        <p:nvPicPr>
          <p:cNvPr id="3" name="Picture 2" descr="A collage of images of human brain&#10;&#10;Description automatically generated">
            <a:extLst>
              <a:ext uri="{FF2B5EF4-FFF2-40B4-BE49-F238E27FC236}">
                <a16:creationId xmlns:a16="http://schemas.microsoft.com/office/drawing/2014/main" id="{88C28673-2263-7B01-08E8-5A7B1677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90487"/>
            <a:ext cx="47625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60" y="857250"/>
            <a:ext cx="37819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70BD-671B-7C56-3E87-0C764AEE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5" y="1213902"/>
            <a:ext cx="4838700" cy="4676775"/>
          </a:xfrm>
          <a:prstGeom prst="rect">
            <a:avLst/>
          </a:prstGeom>
        </p:spPr>
      </p:pic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56" y="865417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46CD4-09DF-B23F-CBF2-F254C9DC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EC2B6-0BF3-92AB-33BF-A325DE86E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How to automate publishing?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  <a:p>
            <a:r>
              <a:rPr lang="en-US" sz="3200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Migrating from scripts to modules is an iterative process</a:t>
            </a:r>
          </a:p>
          <a:p>
            <a:r>
              <a:rPr lang="en-US" sz="3200" dirty="0"/>
              <a:t>Not every script needs to be a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12735</TotalTime>
  <Words>1000</Words>
  <Application>Microsoft Office PowerPoint</Application>
  <PresentationFormat>Widescreen</PresentationFormat>
  <Paragraphs>148</Paragraphs>
  <Slides>44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128</cp:revision>
  <dcterms:created xsi:type="dcterms:W3CDTF">2022-12-09T06:31:24Z</dcterms:created>
  <dcterms:modified xsi:type="dcterms:W3CDTF">2024-04-07T04:55:01Z</dcterms:modified>
  <cp:category/>
</cp:coreProperties>
</file>